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080" cy="53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4" name="Rectangle 5"/>
          <p:cNvSpPr/>
          <p:nvPr/>
        </p:nvSpPr>
        <p:spPr>
          <a:xfrm>
            <a:off x="0" y="317880"/>
            <a:ext cx="9142200" cy="6526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ZoneTexte 6"/>
          <p:cNvSpPr/>
          <p:nvPr/>
        </p:nvSpPr>
        <p:spPr>
          <a:xfrm>
            <a:off x="987120" y="1944000"/>
            <a:ext cx="7383240" cy="246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résous un problème de comparaison multiplicative.</a:t>
            </a: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résous des problèmes additifs / multiplicatifs.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76" name="Image 7" descr=""/>
          <p:cNvPicPr/>
          <p:nvPr/>
        </p:nvPicPr>
        <p:blipFill>
          <a:blip r:embed="rId1"/>
          <a:stretch/>
        </p:blipFill>
        <p:spPr>
          <a:xfrm>
            <a:off x="3654360" y="5587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4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78" name="ZoneTexte 2"/>
          <p:cNvSpPr/>
          <p:nvPr/>
        </p:nvSpPr>
        <p:spPr>
          <a:xfrm>
            <a:off x="1231920" y="2244960"/>
            <a:ext cx="6639120" cy="25275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Le caissier a 7 billets de 50 euros dans sa caisse. 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Quelle somme représentent les billets ?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8064720" y="360720"/>
            <a:ext cx="107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8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83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4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5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6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7" name="ZoneTexte 11"/>
          <p:cNvSpPr/>
          <p:nvPr/>
        </p:nvSpPr>
        <p:spPr>
          <a:xfrm>
            <a:off x="3402000" y="1064520"/>
            <a:ext cx="5751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somme des billets.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8" name="ZoneTexte 17"/>
          <p:cNvSpPr/>
          <p:nvPr/>
        </p:nvSpPr>
        <p:spPr>
          <a:xfrm>
            <a:off x="3287880" y="5537520"/>
            <a:ext cx="58654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Les billets représentent 350 €.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8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9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sp>
        <p:nvSpPr>
          <p:cNvPr id="191" name="ZoneTexte 20"/>
          <p:cNvSpPr/>
          <p:nvPr/>
        </p:nvSpPr>
        <p:spPr>
          <a:xfrm>
            <a:off x="3403800" y="4020480"/>
            <a:ext cx="56336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50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7 = 350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92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94" name="ZoneTexte 14"/>
          <p:cNvSpPr/>
          <p:nvPr/>
        </p:nvSpPr>
        <p:spPr>
          <a:xfrm>
            <a:off x="3402000" y="263448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8065080" y="361080"/>
            <a:ext cx="107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196" name="Groupe 1"/>
          <p:cNvGrpSpPr/>
          <p:nvPr/>
        </p:nvGrpSpPr>
        <p:grpSpPr>
          <a:xfrm>
            <a:off x="6139800" y="2778840"/>
            <a:ext cx="2387880" cy="1420920"/>
            <a:chOff x="6139800" y="2778840"/>
            <a:chExt cx="2387880" cy="1420920"/>
          </a:xfrm>
        </p:grpSpPr>
        <p:sp>
          <p:nvSpPr>
            <p:cNvPr id="197" name="Rectangle 4"/>
            <p:cNvSpPr/>
            <p:nvPr/>
          </p:nvSpPr>
          <p:spPr>
            <a:xfrm>
              <a:off x="6139800" y="2778840"/>
              <a:ext cx="2384280" cy="3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400" spc="-1" strike="noStrike">
                <a:latin typeface="Arial"/>
              </a:endParaRPr>
            </a:p>
          </p:txBody>
        </p:sp>
        <p:sp>
          <p:nvSpPr>
            <p:cNvPr id="198" name="Rectangle 6"/>
            <p:cNvSpPr/>
            <p:nvPr/>
          </p:nvSpPr>
          <p:spPr>
            <a:xfrm>
              <a:off x="7340760" y="3172320"/>
              <a:ext cx="601560" cy="388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199" name="Accolade fermante 1"/>
            <p:cNvSpPr/>
            <p:nvPr/>
          </p:nvSpPr>
          <p:spPr>
            <a:xfrm rot="5400000">
              <a:off x="7239240" y="2586240"/>
              <a:ext cx="193320" cy="219996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0" name="Rectangle 7"/>
            <p:cNvSpPr/>
            <p:nvPr/>
          </p:nvSpPr>
          <p:spPr>
            <a:xfrm>
              <a:off x="6139800" y="3169080"/>
              <a:ext cx="587160" cy="3880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r>
                <a:rPr b="0" lang="fr-FR" sz="1800" spc="-1" strike="noStrike">
                  <a:latin typeface="Arial"/>
                </a:rPr>
                <a:t> </a:t>
              </a:r>
              <a:r>
                <a:rPr b="0" lang="fr-FR" sz="1800" spc="-1" strike="noStrike">
                  <a:latin typeface="Arial"/>
                </a:rPr>
                <a:t>50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201" name="Rectangle 8"/>
            <p:cNvSpPr/>
            <p:nvPr/>
          </p:nvSpPr>
          <p:spPr>
            <a:xfrm>
              <a:off x="7149960" y="3811680"/>
              <a:ext cx="363960" cy="3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7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202" name="Rectangle 10"/>
            <p:cNvSpPr/>
            <p:nvPr/>
          </p:nvSpPr>
          <p:spPr>
            <a:xfrm>
              <a:off x="6724080" y="3169080"/>
              <a:ext cx="587160" cy="3880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r>
                <a:rPr b="0" lang="fr-FR" sz="1800" spc="-1" strike="noStrike">
                  <a:latin typeface="Arial"/>
                </a:rPr>
                <a:t> </a:t>
              </a:r>
              <a:r>
                <a:rPr b="0" lang="fr-FR" sz="1800" spc="-1" strike="noStrike">
                  <a:latin typeface="Arial"/>
                </a:rPr>
                <a:t>50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203" name="Rectangle 11"/>
            <p:cNvSpPr/>
            <p:nvPr/>
          </p:nvSpPr>
          <p:spPr>
            <a:xfrm>
              <a:off x="7940520" y="3166920"/>
              <a:ext cx="587160" cy="3880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r>
                <a:rPr b="0" lang="fr-FR" sz="1800" spc="-1" strike="noStrike">
                  <a:latin typeface="Arial"/>
                </a:rPr>
                <a:t> </a:t>
              </a:r>
              <a:r>
                <a:rPr b="0" lang="fr-FR" sz="1800" spc="-1" strike="noStrike">
                  <a:latin typeface="Arial"/>
                </a:rPr>
                <a:t>50</a:t>
              </a:r>
              <a:endParaRPr b="0" lang="fr-FR" sz="1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4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5" name="ZoneTexte 5"/>
          <p:cNvSpPr/>
          <p:nvPr/>
        </p:nvSpPr>
        <p:spPr>
          <a:xfrm>
            <a:off x="972720" y="1483200"/>
            <a:ext cx="6825240" cy="2528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Il y a 21 élèves dans la classe et 4 fois plus dans l’école.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Combien d’élèves y a-t-il dans l’école ?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42320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08" name="Image 2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09" name="Rectangle : coins arrondis 2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0" name="Rectangle : coins arrondis 2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1" name="Rectangle : coins arrondis 27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2" name="Rectangle : coins arrondis 28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3" name="ZoneTexte 7"/>
          <p:cNvSpPr/>
          <p:nvPr/>
        </p:nvSpPr>
        <p:spPr>
          <a:xfrm>
            <a:off x="3402000" y="1064520"/>
            <a:ext cx="5751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d’élèves dans l’école.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4" name="ZoneTexte 10"/>
          <p:cNvSpPr/>
          <p:nvPr/>
        </p:nvSpPr>
        <p:spPr>
          <a:xfrm>
            <a:off x="3287880" y="5537520"/>
            <a:ext cx="58654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84 élèves dans l’école.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15" name="Image 26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16" name="Image 2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sp>
        <p:nvSpPr>
          <p:cNvPr id="217" name="ZoneTexte 12"/>
          <p:cNvSpPr/>
          <p:nvPr/>
        </p:nvSpPr>
        <p:spPr>
          <a:xfrm>
            <a:off x="3403800" y="4020480"/>
            <a:ext cx="563364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21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× 4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= 84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18" name="Image 2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20" name="ZoneTexte 32"/>
          <p:cNvSpPr/>
          <p:nvPr/>
        </p:nvSpPr>
        <p:spPr>
          <a:xfrm>
            <a:off x="3402000" y="263448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21" name="Rectangle 12"/>
          <p:cNvSpPr/>
          <p:nvPr/>
        </p:nvSpPr>
        <p:spPr>
          <a:xfrm>
            <a:off x="6139800" y="2779200"/>
            <a:ext cx="580320" cy="3880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21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22" name="Accolade fermante 2"/>
          <p:cNvSpPr/>
          <p:nvPr/>
        </p:nvSpPr>
        <p:spPr>
          <a:xfrm rot="5400000">
            <a:off x="7239240" y="2586600"/>
            <a:ext cx="193320" cy="2199960"/>
          </a:xfrm>
          <a:prstGeom prst="rightBrace">
            <a:avLst>
              <a:gd name="adj1" fmla="val 38492"/>
              <a:gd name="adj2" fmla="val 50000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3" name="Rectangle 14"/>
          <p:cNvSpPr/>
          <p:nvPr/>
        </p:nvSpPr>
        <p:spPr>
          <a:xfrm>
            <a:off x="6139800" y="3169440"/>
            <a:ext cx="587160" cy="388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latin typeface="Arial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24" name="Rectangle 15"/>
          <p:cNvSpPr/>
          <p:nvPr/>
        </p:nvSpPr>
        <p:spPr>
          <a:xfrm>
            <a:off x="6736320" y="3812040"/>
            <a:ext cx="1288800" cy="3880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DejaVu Sans"/>
              </a:rPr>
              <a:t>4 fois plus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25" name="Rectangle 16"/>
          <p:cNvSpPr/>
          <p:nvPr/>
        </p:nvSpPr>
        <p:spPr>
          <a:xfrm>
            <a:off x="6724080" y="3169440"/>
            <a:ext cx="587160" cy="388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latin typeface="Arial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26" name="Rectangle 17"/>
          <p:cNvSpPr/>
          <p:nvPr/>
        </p:nvSpPr>
        <p:spPr>
          <a:xfrm>
            <a:off x="7898400" y="3169440"/>
            <a:ext cx="587160" cy="388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latin typeface="Arial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27" name="Rectangle 13"/>
          <p:cNvSpPr/>
          <p:nvPr/>
        </p:nvSpPr>
        <p:spPr>
          <a:xfrm>
            <a:off x="7311240" y="3169440"/>
            <a:ext cx="587160" cy="388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latin typeface="Arial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4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29" name="ZoneTexte 8"/>
          <p:cNvSpPr/>
          <p:nvPr/>
        </p:nvSpPr>
        <p:spPr>
          <a:xfrm>
            <a:off x="1475280" y="2017800"/>
            <a:ext cx="5917680" cy="2528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J’achète un vélo à 170€ avec une réduction de 30€. 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Combien est-ce que je paie au total ?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31" name=""/>
          <p:cNvSpPr/>
          <p:nvPr/>
        </p:nvSpPr>
        <p:spPr>
          <a:xfrm>
            <a:off x="8064720" y="360720"/>
            <a:ext cx="107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33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34" name="Rectangle : coins arrondis 7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5" name="Rectangle : coins arrondis 9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6" name="Rectangle : coins arrondis 11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7" name="Rectangle : coins arrondis 12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8" name="ZoneTexte 13"/>
          <p:cNvSpPr/>
          <p:nvPr/>
        </p:nvSpPr>
        <p:spPr>
          <a:xfrm>
            <a:off x="3402000" y="1064520"/>
            <a:ext cx="575136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du vélo après réduction.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9" name="ZoneTexte 15"/>
          <p:cNvSpPr/>
          <p:nvPr/>
        </p:nvSpPr>
        <p:spPr>
          <a:xfrm>
            <a:off x="3287880" y="5537520"/>
            <a:ext cx="58654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vélo coûte 140 €.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40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41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sp>
        <p:nvSpPr>
          <p:cNvPr id="242" name="ZoneTexte 16"/>
          <p:cNvSpPr/>
          <p:nvPr/>
        </p:nvSpPr>
        <p:spPr>
          <a:xfrm>
            <a:off x="3403800" y="4239360"/>
            <a:ext cx="41673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170 – 30 = 140</a:t>
            </a:r>
            <a:endParaRPr b="0" lang="fr-FR" sz="4000" spc="-1" strike="noStrike">
              <a:latin typeface="Arial"/>
            </a:endParaRPr>
          </a:p>
        </p:txBody>
      </p:sp>
      <p:pic>
        <p:nvPicPr>
          <p:cNvPr id="243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45" name="ZoneTexte 18"/>
          <p:cNvSpPr/>
          <p:nvPr/>
        </p:nvSpPr>
        <p:spPr>
          <a:xfrm>
            <a:off x="3402000" y="263448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6" name="Rectangle 1"/>
          <p:cNvSpPr/>
          <p:nvPr/>
        </p:nvSpPr>
        <p:spPr>
          <a:xfrm>
            <a:off x="6120000" y="2520000"/>
            <a:ext cx="2877480" cy="5374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170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47" name="Rectangle 2"/>
          <p:cNvSpPr/>
          <p:nvPr/>
        </p:nvSpPr>
        <p:spPr>
          <a:xfrm>
            <a:off x="6120000" y="3060000"/>
            <a:ext cx="179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48" name="Rectangle 3"/>
          <p:cNvSpPr/>
          <p:nvPr/>
        </p:nvSpPr>
        <p:spPr>
          <a:xfrm>
            <a:off x="7919640" y="3060000"/>
            <a:ext cx="1080000" cy="53964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30€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4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0" name="ZoneTexte 3"/>
          <p:cNvSpPr/>
          <p:nvPr/>
        </p:nvSpPr>
        <p:spPr>
          <a:xfrm>
            <a:off x="1475280" y="2017800"/>
            <a:ext cx="5917680" cy="1918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Je paie 36 euros pour 4 places de cinéma. 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Combien coûte une place ?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52" name=""/>
          <p:cNvSpPr/>
          <p:nvPr/>
        </p:nvSpPr>
        <p:spPr>
          <a:xfrm>
            <a:off x="8064720" y="360720"/>
            <a:ext cx="107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54" name="Image 1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255" name="Rectangle : coins arrondis 17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6" name="Rectangle : coins arrondis 18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7" name="Rectangle : coins arrondis 19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8" name="Rectangle : coins arrondis 2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9" name="ZoneTexte 24"/>
          <p:cNvSpPr/>
          <p:nvPr/>
        </p:nvSpPr>
        <p:spPr>
          <a:xfrm>
            <a:off x="3402000" y="1064520"/>
            <a:ext cx="5751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d’une place.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0" name="ZoneTexte 25"/>
          <p:cNvSpPr/>
          <p:nvPr/>
        </p:nvSpPr>
        <p:spPr>
          <a:xfrm>
            <a:off x="3287880" y="5537520"/>
            <a:ext cx="58654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Une place coûte 9€.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61" name="Image 1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262" name="Image 1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sp>
        <p:nvSpPr>
          <p:cNvPr id="263" name="ZoneTexte 26"/>
          <p:cNvSpPr/>
          <p:nvPr/>
        </p:nvSpPr>
        <p:spPr>
          <a:xfrm>
            <a:off x="3403800" y="4020480"/>
            <a:ext cx="56336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36 : 4 = 9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64" name="Image 20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26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66" name="ZoneTexte 27"/>
          <p:cNvSpPr/>
          <p:nvPr/>
        </p:nvSpPr>
        <p:spPr>
          <a:xfrm>
            <a:off x="3402000" y="2634480"/>
            <a:ext cx="5483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7" name=""/>
          <p:cNvSpPr/>
          <p:nvPr/>
        </p:nvSpPr>
        <p:spPr>
          <a:xfrm>
            <a:off x="8065080" y="361080"/>
            <a:ext cx="107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268" name="Groupe 25"/>
          <p:cNvGrpSpPr/>
          <p:nvPr/>
        </p:nvGrpSpPr>
        <p:grpSpPr>
          <a:xfrm>
            <a:off x="6139800" y="2778480"/>
            <a:ext cx="2387880" cy="1420920"/>
            <a:chOff x="6139800" y="2778480"/>
            <a:chExt cx="2387880" cy="1420920"/>
          </a:xfrm>
        </p:grpSpPr>
        <p:sp>
          <p:nvSpPr>
            <p:cNvPr id="269" name="Rectangle 26"/>
            <p:cNvSpPr/>
            <p:nvPr/>
          </p:nvSpPr>
          <p:spPr>
            <a:xfrm>
              <a:off x="6139800" y="2778480"/>
              <a:ext cx="2384280" cy="3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36</a:t>
              </a:r>
              <a:endParaRPr b="0" lang="fr-FR" sz="2400" spc="-1" strike="noStrike">
                <a:latin typeface="Arial"/>
              </a:endParaRPr>
            </a:p>
          </p:txBody>
        </p:sp>
        <p:sp>
          <p:nvSpPr>
            <p:cNvPr id="270" name="Rectangle 27"/>
            <p:cNvSpPr/>
            <p:nvPr/>
          </p:nvSpPr>
          <p:spPr>
            <a:xfrm>
              <a:off x="7340760" y="3171960"/>
              <a:ext cx="601560" cy="388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271" name="Accolade fermante 4"/>
            <p:cNvSpPr/>
            <p:nvPr/>
          </p:nvSpPr>
          <p:spPr>
            <a:xfrm rot="5400000">
              <a:off x="7239240" y="2585880"/>
              <a:ext cx="193320" cy="219996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2" name="Rectangle 29"/>
            <p:cNvSpPr/>
            <p:nvPr/>
          </p:nvSpPr>
          <p:spPr>
            <a:xfrm>
              <a:off x="6139800" y="3168720"/>
              <a:ext cx="587160" cy="3880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3" name="Rectangle 30"/>
            <p:cNvSpPr/>
            <p:nvPr/>
          </p:nvSpPr>
          <p:spPr>
            <a:xfrm>
              <a:off x="7149960" y="3811320"/>
              <a:ext cx="363960" cy="3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274" name="Rectangle 31"/>
            <p:cNvSpPr/>
            <p:nvPr/>
          </p:nvSpPr>
          <p:spPr>
            <a:xfrm>
              <a:off x="6724080" y="3168720"/>
              <a:ext cx="587160" cy="3880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5" name="Rectangle 32"/>
            <p:cNvSpPr/>
            <p:nvPr/>
          </p:nvSpPr>
          <p:spPr>
            <a:xfrm>
              <a:off x="7940520" y="3166560"/>
              <a:ext cx="587160" cy="3880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60</TotalTime>
  <Application>LibreOffice/7.4.1.2$Windows_X86_64 LibreOffice_project/3c58a8f3a960df8bc8fd77b461821e42c061c5f0</Application>
  <AppVersion>15.0000</AppVersion>
  <Words>180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2026-02-12T15:04:58Z</dcterms:modified>
  <cp:revision>117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